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37"/>
  </p:handoutMasterIdLst>
  <p:sldIdLst>
    <p:sldId id="256" r:id="rId2"/>
    <p:sldId id="257" r:id="rId3"/>
    <p:sldId id="259" r:id="rId4"/>
    <p:sldId id="260" r:id="rId5"/>
    <p:sldId id="26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74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284" r:id="rId29"/>
    <p:sldId id="313" r:id="rId30"/>
    <p:sldId id="314" r:id="rId31"/>
    <p:sldId id="315" r:id="rId32"/>
    <p:sldId id="316" r:id="rId33"/>
    <p:sldId id="317" r:id="rId34"/>
    <p:sldId id="318" r:id="rId35"/>
    <p:sldId id="319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Groups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Staff</c:v>
                </c:pt>
                <c:pt idx="1">
                  <c:v>Parents</c:v>
                </c:pt>
                <c:pt idx="2">
                  <c:v>Students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48</c:v>
                </c:pt>
                <c:pt idx="2">
                  <c:v>194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4.1666666666666664E-2</c:v>
                </c:pt>
                <c:pt idx="2">
                  <c:v>4.1666666666666664E-2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2.0833333333333332E-2</c:v>
                </c:pt>
                <c:pt idx="2">
                  <c:v>1.0416666666666666E-2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6.25E-2</c:v>
                </c:pt>
                <c:pt idx="2">
                  <c:v>9.375E-2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0.14583333333333334</c:v>
                </c:pt>
                <c:pt idx="2">
                  <c:v>0.125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0.91666666666666663</c:v>
                </c:pt>
                <c:pt idx="1">
                  <c:v>0.72916666666666663</c:v>
                </c:pt>
                <c:pt idx="2">
                  <c:v>0.72916666666666663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5540080"/>
        <c:axId val="275539520"/>
      </c:barChart>
      <c:valAx>
        <c:axId val="275539520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40080"/>
        <c:crosses val="autoZero"/>
        <c:crossBetween val="between"/>
      </c:valAx>
      <c:catAx>
        <c:axId val="27554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39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2.6178010471204188E-2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2.0833333333333332E-2</c:v>
                </c:pt>
                <c:pt idx="2">
                  <c:v>6.8062827225130892E-2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0.14136125654450263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0.29166666666666669</c:v>
                </c:pt>
                <c:pt idx="1">
                  <c:v>0.20833333333333334</c:v>
                </c:pt>
                <c:pt idx="2">
                  <c:v>0.36649214659685864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0.66666666666666663</c:v>
                </c:pt>
                <c:pt idx="1">
                  <c:v>0.77083333333333337</c:v>
                </c:pt>
                <c:pt idx="2">
                  <c:v>0.39790575916230364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6462416"/>
        <c:axId val="276461856"/>
      </c:barChart>
      <c:valAx>
        <c:axId val="276461856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462416"/>
        <c:crosses val="autoZero"/>
        <c:crossBetween val="between"/>
      </c:valAx>
      <c:catAx>
        <c:axId val="27646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461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2.0833333333333332E-2</c:v>
                </c:pt>
                <c:pt idx="2">
                  <c:v>1.5957446808510637E-2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0</c:v>
                </c:pt>
                <c:pt idx="2">
                  <c:v>2.6595744680851064E-2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6.9148936170212769E-2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0.33333333333333331</c:v>
                </c:pt>
                <c:pt idx="1">
                  <c:v>0.125</c:v>
                </c:pt>
                <c:pt idx="2">
                  <c:v>0.11170212765957446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0.58333333333333337</c:v>
                </c:pt>
                <c:pt idx="1">
                  <c:v>0.85416666666666663</c:v>
                </c:pt>
                <c:pt idx="2">
                  <c:v>0.77659574468085102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7078368"/>
        <c:axId val="276466896"/>
      </c:barChart>
      <c:valAx>
        <c:axId val="276466896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78368"/>
        <c:crosses val="autoZero"/>
        <c:crossBetween val="between"/>
      </c:valAx>
      <c:catAx>
        <c:axId val="27707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466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2.0833333333333332E-2</c:v>
                </c:pt>
                <c:pt idx="2">
                  <c:v>3.6842105263157891E-2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0</c:v>
                </c:pt>
                <c:pt idx="2">
                  <c:v>4.2105263157894736E-2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2.0833333333333332E-2</c:v>
                </c:pt>
                <c:pt idx="2">
                  <c:v>0.13157894736842105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0.375</c:v>
                </c:pt>
                <c:pt idx="1">
                  <c:v>0.14583333333333334</c:v>
                </c:pt>
                <c:pt idx="2">
                  <c:v>0.15263157894736842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0.54166666666666663</c:v>
                </c:pt>
                <c:pt idx="1">
                  <c:v>0.8125</c:v>
                </c:pt>
                <c:pt idx="2">
                  <c:v>0.63684210526315788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7083408"/>
        <c:axId val="277082848"/>
      </c:barChart>
      <c:valAx>
        <c:axId val="27708284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83408"/>
        <c:crosses val="autoZero"/>
        <c:crossBetween val="between"/>
      </c:valAx>
      <c:catAx>
        <c:axId val="27708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082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8.3333333333333329E-2</c:v>
                </c:pt>
                <c:pt idx="1">
                  <c:v>0</c:v>
                </c:pt>
                <c:pt idx="2">
                  <c:v>3.1578947368421054E-2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8.3333333333333329E-2</c:v>
                </c:pt>
                <c:pt idx="1">
                  <c:v>4.1666666666666664E-2</c:v>
                </c:pt>
                <c:pt idx="2">
                  <c:v>2.6315789473684209E-2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0.125</c:v>
                </c:pt>
                <c:pt idx="1">
                  <c:v>0.125</c:v>
                </c:pt>
                <c:pt idx="2">
                  <c:v>0.19473684210526315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0.16666666666666666</c:v>
                </c:pt>
                <c:pt idx="1">
                  <c:v>0.27083333333333331</c:v>
                </c:pt>
                <c:pt idx="2">
                  <c:v>0.22105263157894736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0.54166666666666663</c:v>
                </c:pt>
                <c:pt idx="1">
                  <c:v>0.5625</c:v>
                </c:pt>
                <c:pt idx="2">
                  <c:v>0.52631578947368418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6841472"/>
        <c:axId val="276840912"/>
      </c:barChart>
      <c:valAx>
        <c:axId val="276840912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841472"/>
        <c:crosses val="autoZero"/>
        <c:crossBetween val="between"/>
      </c:valAx>
      <c:catAx>
        <c:axId val="27684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840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1.5957446808510637E-2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6.3829787234042548E-2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0</c:v>
                </c:pt>
                <c:pt idx="2">
                  <c:v>8.5106382978723402E-2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0.33333333333333331</c:v>
                </c:pt>
                <c:pt idx="1">
                  <c:v>0.25</c:v>
                </c:pt>
                <c:pt idx="2">
                  <c:v>0.26063829787234044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0.625</c:v>
                </c:pt>
                <c:pt idx="1">
                  <c:v>0.75</c:v>
                </c:pt>
                <c:pt idx="2">
                  <c:v>0.57446808510638303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6846512"/>
        <c:axId val="276845952"/>
      </c:barChart>
      <c:valAx>
        <c:axId val="276845952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846512"/>
        <c:crosses val="autoZero"/>
        <c:crossBetween val="between"/>
      </c:valAx>
      <c:catAx>
        <c:axId val="27684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845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2.5906735751295335E-2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4.6632124352331605E-2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0.10638297872340426</c:v>
                </c:pt>
                <c:pt idx="2">
                  <c:v>9.8445595854922283E-2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0.54166666666666663</c:v>
                </c:pt>
                <c:pt idx="1">
                  <c:v>0.36170212765957449</c:v>
                </c:pt>
                <c:pt idx="2">
                  <c:v>0.30569948186528495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0.45833333333333331</c:v>
                </c:pt>
                <c:pt idx="1">
                  <c:v>0.53191489361702127</c:v>
                </c:pt>
                <c:pt idx="2">
                  <c:v>0.52331606217616577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6851552"/>
        <c:axId val="276850992"/>
      </c:barChart>
      <c:valAx>
        <c:axId val="276850992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851552"/>
        <c:crosses val="autoZero"/>
        <c:crossBetween val="between"/>
      </c:valAx>
      <c:catAx>
        <c:axId val="27685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850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2.0833333333333332E-2</c:v>
                </c:pt>
                <c:pt idx="2">
                  <c:v>3.1413612565445025E-2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8.3333333333333329E-2</c:v>
                </c:pt>
                <c:pt idx="2">
                  <c:v>8.3769633507853408E-2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0.16666666666666666</c:v>
                </c:pt>
                <c:pt idx="2">
                  <c:v>0.18848167539267016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0.66666666666666663</c:v>
                </c:pt>
                <c:pt idx="1">
                  <c:v>0.29166666666666669</c:v>
                </c:pt>
                <c:pt idx="2">
                  <c:v>0.2879581151832461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0.29166666666666669</c:v>
                </c:pt>
                <c:pt idx="1">
                  <c:v>0.4375</c:v>
                </c:pt>
                <c:pt idx="2">
                  <c:v>0.40837696335078533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7331616"/>
        <c:axId val="277331056"/>
      </c:barChart>
      <c:valAx>
        <c:axId val="277331056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331616"/>
        <c:crosses val="autoZero"/>
        <c:crossBetween val="between"/>
      </c:valAx>
      <c:catAx>
        <c:axId val="277331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331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2.0833333333333332E-2</c:v>
                </c:pt>
                <c:pt idx="2">
                  <c:v>1.0526315789473684E-2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1.5789473684210527E-2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2.0833333333333332E-2</c:v>
                </c:pt>
                <c:pt idx="2">
                  <c:v>5.7894736842105263E-2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8.3333333333333329E-2</c:v>
                </c:pt>
                <c:pt idx="1">
                  <c:v>6.25E-2</c:v>
                </c:pt>
                <c:pt idx="2">
                  <c:v>0.13157894736842105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0.91666666666666663</c:v>
                </c:pt>
                <c:pt idx="1">
                  <c:v>0.89583333333333337</c:v>
                </c:pt>
                <c:pt idx="2">
                  <c:v>0.78421052631578947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7418928"/>
        <c:axId val="277418368"/>
      </c:barChart>
      <c:valAx>
        <c:axId val="27741836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18928"/>
        <c:crosses val="autoZero"/>
        <c:crossBetween val="between"/>
      </c:valAx>
      <c:catAx>
        <c:axId val="27741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18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1.5957446808510637E-2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0.25</c:v>
                </c:pt>
                <c:pt idx="2">
                  <c:v>0.10106382978723404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0.14583333333333334</c:v>
                </c:pt>
                <c:pt idx="2">
                  <c:v>0.17553191489361702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0.91666666666666663</c:v>
                </c:pt>
                <c:pt idx="1">
                  <c:v>0.60416666666666663</c:v>
                </c:pt>
                <c:pt idx="2">
                  <c:v>0.70744680851063835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7423968"/>
        <c:axId val="277423408"/>
      </c:barChart>
      <c:valAx>
        <c:axId val="27742340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23968"/>
        <c:crosses val="autoZero"/>
        <c:crossBetween val="between"/>
      </c:valAx>
      <c:catAx>
        <c:axId val="27742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23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0.58333333333333337</c:v>
                </c:pt>
                <c:pt idx="1">
                  <c:v>0.48936170212765956</c:v>
                </c:pt>
                <c:pt idx="2">
                  <c:v>0.49484536082474229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0.375</c:v>
                </c:pt>
                <c:pt idx="1">
                  <c:v>0.38297872340425532</c:v>
                </c:pt>
                <c:pt idx="2">
                  <c:v>0.35051546391752575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2.1276595744680851E-2</c:v>
                </c:pt>
                <c:pt idx="2">
                  <c:v>8.247422680412371E-2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0.10638297872340426</c:v>
                </c:pt>
                <c:pt idx="2">
                  <c:v>5.6701030927835051E-2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1.5463917525773196E-2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4152016"/>
        <c:axId val="274151456"/>
      </c:barChart>
      <c:valAx>
        <c:axId val="274151456"/>
        <c:scaling>
          <c:orientation val="minMax"/>
        </c:scaling>
        <c:delete val="0"/>
        <c:axPos val="t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152016"/>
        <c:crosses val="autoZero"/>
        <c:crossBetween val="between"/>
      </c:valAx>
      <c:catAx>
        <c:axId val="274152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151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2.1052631578947368E-2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0</c:v>
                </c:pt>
                <c:pt idx="2">
                  <c:v>1.5789473684210527E-2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0.20833333333333334</c:v>
                </c:pt>
                <c:pt idx="2">
                  <c:v>6.8421052631578952E-2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</c:v>
                </c:pt>
                <c:pt idx="1">
                  <c:v>0.20833333333333334</c:v>
                </c:pt>
                <c:pt idx="2">
                  <c:v>0.14210526315789473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0.91666666666666663</c:v>
                </c:pt>
                <c:pt idx="1">
                  <c:v>0.58333333333333337</c:v>
                </c:pt>
                <c:pt idx="2">
                  <c:v>0.75263157894736843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7429008"/>
        <c:axId val="277428448"/>
      </c:barChart>
      <c:valAx>
        <c:axId val="27742844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29008"/>
        <c:crosses val="autoZero"/>
        <c:crossBetween val="between"/>
      </c:valAx>
      <c:catAx>
        <c:axId val="277429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28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1.5706806282722512E-2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4.2553191489361701E-2</c:v>
                </c:pt>
                <c:pt idx="2">
                  <c:v>5.235602094240838E-3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0.14893617021276595</c:v>
                </c:pt>
                <c:pt idx="2">
                  <c:v>0.14659685863874344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0.16666666666666666</c:v>
                </c:pt>
                <c:pt idx="1">
                  <c:v>0.21276595744680851</c:v>
                </c:pt>
                <c:pt idx="2">
                  <c:v>0.193717277486911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0.83333333333333337</c:v>
                </c:pt>
                <c:pt idx="1">
                  <c:v>0.5957446808510638</c:v>
                </c:pt>
                <c:pt idx="2">
                  <c:v>0.63874345549738221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7434048"/>
        <c:axId val="277433488"/>
      </c:barChart>
      <c:valAx>
        <c:axId val="27743348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34048"/>
        <c:crosses val="autoZero"/>
        <c:crossBetween val="between"/>
      </c:valAx>
      <c:catAx>
        <c:axId val="27743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33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1.5706806282722512E-2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2.0833333333333332E-2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0.125</c:v>
                </c:pt>
                <c:pt idx="2">
                  <c:v>0.16753926701570682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0.125</c:v>
                </c:pt>
                <c:pt idx="1">
                  <c:v>0.10416666666666667</c:v>
                </c:pt>
                <c:pt idx="2">
                  <c:v>0.14659685863874344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0.875</c:v>
                </c:pt>
                <c:pt idx="1">
                  <c:v>0.75</c:v>
                </c:pt>
                <c:pt idx="2">
                  <c:v>0.67015706806282727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8690128"/>
        <c:axId val="278689568"/>
      </c:barChart>
      <c:valAx>
        <c:axId val="27868956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690128"/>
        <c:crosses val="autoZero"/>
        <c:crossBetween val="between"/>
      </c:valAx>
      <c:catAx>
        <c:axId val="27869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689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4.2328042328042326E-2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2.0833333333333332E-2</c:v>
                </c:pt>
                <c:pt idx="2">
                  <c:v>3.1746031746031744E-2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0.29166666666666669</c:v>
                </c:pt>
                <c:pt idx="2">
                  <c:v>0.13227513227513227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0.375</c:v>
                </c:pt>
                <c:pt idx="1">
                  <c:v>0.1875</c:v>
                </c:pt>
                <c:pt idx="2">
                  <c:v>0.19047619047619047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0.58333333333333337</c:v>
                </c:pt>
                <c:pt idx="1">
                  <c:v>0.5</c:v>
                </c:pt>
                <c:pt idx="2">
                  <c:v>0.60317460317460314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8943392"/>
        <c:axId val="278942832"/>
      </c:barChart>
      <c:valAx>
        <c:axId val="278942832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943392"/>
        <c:crosses val="autoZero"/>
        <c:crossBetween val="between"/>
      </c:valAx>
      <c:catAx>
        <c:axId val="278943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942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2.1276595744680851E-2</c:v>
                </c:pt>
                <c:pt idx="2">
                  <c:v>3.1578947368421054E-2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6.3829787234042548E-2</c:v>
                </c:pt>
                <c:pt idx="2">
                  <c:v>5.2631578947368418E-2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0.27659574468085107</c:v>
                </c:pt>
                <c:pt idx="2">
                  <c:v>0.21052631578947367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0.25</c:v>
                </c:pt>
                <c:pt idx="1">
                  <c:v>0.25531914893617019</c:v>
                </c:pt>
                <c:pt idx="2">
                  <c:v>0.2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0.70833333333333337</c:v>
                </c:pt>
                <c:pt idx="1">
                  <c:v>0.38297872340425532</c:v>
                </c:pt>
                <c:pt idx="2">
                  <c:v>0.50526315789473686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8948992"/>
        <c:axId val="278948432"/>
      </c:barChart>
      <c:valAx>
        <c:axId val="278948432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948992"/>
        <c:crosses val="autoZero"/>
        <c:crossBetween val="between"/>
      </c:valAx>
      <c:catAx>
        <c:axId val="27894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948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Two or three times a month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7.1428571428571425E-2</c:v>
                </c:pt>
                <c:pt idx="1">
                  <c:v>0</c:v>
                </c:pt>
                <c:pt idx="2">
                  <c:v>6.25E-2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About once a month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6.7708333333333329E-2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About every other month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3.6458333333333336E-2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Once or twice a year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</c:v>
                </c:pt>
                <c:pt idx="1">
                  <c:v>0.14814814814814814</c:v>
                </c:pt>
                <c:pt idx="2">
                  <c:v>0.29166666666666669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0.9285714285714286</c:v>
                </c:pt>
                <c:pt idx="1">
                  <c:v>0.85185185185185186</c:v>
                </c:pt>
                <c:pt idx="2">
                  <c:v>0.54166666666666663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8954032"/>
        <c:axId val="278953472"/>
      </c:barChart>
      <c:valAx>
        <c:axId val="278953472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954032"/>
        <c:crosses val="autoZero"/>
        <c:crossBetween val="between"/>
      </c:valAx>
      <c:catAx>
        <c:axId val="27895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953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Two or three times a month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9.8958333333333329E-2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About once a month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7.6923076923076927E-2</c:v>
                </c:pt>
                <c:pt idx="1">
                  <c:v>8.6956521739130432E-2</c:v>
                </c:pt>
                <c:pt idx="2">
                  <c:v>0.10416666666666667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About every other month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9.375E-2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Once or twice a year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</c:v>
                </c:pt>
                <c:pt idx="1">
                  <c:v>0.17391304347826086</c:v>
                </c:pt>
                <c:pt idx="2">
                  <c:v>0.31770833333333331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0.92307692307692313</c:v>
                </c:pt>
                <c:pt idx="1">
                  <c:v>0.73913043478260865</c:v>
                </c:pt>
                <c:pt idx="2">
                  <c:v>0.38541666666666669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9784768"/>
        <c:axId val="279784208"/>
      </c:barChart>
      <c:valAx>
        <c:axId val="27978420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84768"/>
        <c:crosses val="autoZero"/>
        <c:crossBetween val="between"/>
      </c:valAx>
      <c:catAx>
        <c:axId val="27978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84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Two or three times a month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0.05</c:v>
                </c:pt>
                <c:pt idx="1">
                  <c:v>9.6774193548387094E-2</c:v>
                </c:pt>
                <c:pt idx="2">
                  <c:v>7.407407407407407E-2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About once a month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0.05</c:v>
                </c:pt>
                <c:pt idx="1">
                  <c:v>0</c:v>
                </c:pt>
                <c:pt idx="2">
                  <c:v>0.10582010582010581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About every other month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0.1</c:v>
                </c:pt>
                <c:pt idx="1">
                  <c:v>3.2258064516129031E-2</c:v>
                </c:pt>
                <c:pt idx="2">
                  <c:v>5.8201058201058198E-2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Once or twice a year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0.3</c:v>
                </c:pt>
                <c:pt idx="1">
                  <c:v>0.16129032258064516</c:v>
                </c:pt>
                <c:pt idx="2">
                  <c:v>0.2857142857142857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0.5</c:v>
                </c:pt>
                <c:pt idx="1">
                  <c:v>0.70967741935483875</c:v>
                </c:pt>
                <c:pt idx="2">
                  <c:v>0.47619047619047616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9789808"/>
        <c:axId val="279789248"/>
      </c:barChart>
      <c:valAx>
        <c:axId val="27978924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89808"/>
        <c:crosses val="autoZero"/>
        <c:crossBetween val="between"/>
      </c:valAx>
      <c:catAx>
        <c:axId val="27978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89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Two or three times a month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0.12041884816753927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About once a month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0.1</c:v>
                </c:pt>
                <c:pt idx="1">
                  <c:v>3.125E-2</c:v>
                </c:pt>
                <c:pt idx="2">
                  <c:v>9.4240837696335081E-2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About every other month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0.2</c:v>
                </c:pt>
                <c:pt idx="1">
                  <c:v>6.25E-2</c:v>
                </c:pt>
                <c:pt idx="2">
                  <c:v>0.12041884816753927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Once or twice a year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0.3</c:v>
                </c:pt>
                <c:pt idx="1">
                  <c:v>0.28125</c:v>
                </c:pt>
                <c:pt idx="2">
                  <c:v>0.2513089005235602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0.4</c:v>
                </c:pt>
                <c:pt idx="1">
                  <c:v>0.625</c:v>
                </c:pt>
                <c:pt idx="2">
                  <c:v>0.41361256544502617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9794848"/>
        <c:axId val="279794288"/>
      </c:barChart>
      <c:valAx>
        <c:axId val="27979428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94848"/>
        <c:crosses val="autoZero"/>
        <c:crossBetween val="between"/>
      </c:valAx>
      <c:catAx>
        <c:axId val="27979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94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Two or three times a month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3.6458333333333336E-2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About once a month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3.6458333333333336E-2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About every other month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7.1428571428571425E-2</c:v>
                </c:pt>
                <c:pt idx="1">
                  <c:v>0.04</c:v>
                </c:pt>
                <c:pt idx="2">
                  <c:v>4.6875E-2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Once or twice a year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0.35714285714285715</c:v>
                </c:pt>
                <c:pt idx="1">
                  <c:v>0.08</c:v>
                </c:pt>
                <c:pt idx="2">
                  <c:v>0.171875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0.5714285714285714</c:v>
                </c:pt>
                <c:pt idx="1">
                  <c:v>0.88</c:v>
                </c:pt>
                <c:pt idx="2">
                  <c:v>0.70833333333333337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80297136"/>
        <c:axId val="279799328"/>
      </c:barChart>
      <c:valAx>
        <c:axId val="27979932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297136"/>
        <c:crosses val="autoZero"/>
        <c:crossBetween val="between"/>
      </c:valAx>
      <c:catAx>
        <c:axId val="28029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99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5.1813471502590676E-3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0</c:v>
                </c:pt>
                <c:pt idx="2">
                  <c:v>4.6632124352331605E-2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6.2176165803108807E-2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0.375</c:v>
                </c:pt>
                <c:pt idx="1">
                  <c:v>0.375</c:v>
                </c:pt>
                <c:pt idx="2">
                  <c:v>0.30569948186528495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0.58333333333333337</c:v>
                </c:pt>
                <c:pt idx="1">
                  <c:v>0.625</c:v>
                </c:pt>
                <c:pt idx="2">
                  <c:v>0.5803108808290155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4762384"/>
        <c:axId val="274156496"/>
      </c:barChart>
      <c:valAx>
        <c:axId val="274156496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762384"/>
        <c:crosses val="autoZero"/>
        <c:crossBetween val="between"/>
      </c:valAx>
      <c:catAx>
        <c:axId val="27476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156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Two or three times a month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7.1428571428571425E-2</c:v>
                </c:pt>
                <c:pt idx="1">
                  <c:v>0</c:v>
                </c:pt>
                <c:pt idx="2">
                  <c:v>5.263157894736842E-3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About once a month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1.5789473684210527E-2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About every other month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4.2105263157894736E-2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Once or twice a year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</c:v>
                </c:pt>
                <c:pt idx="1">
                  <c:v>4.7619047619047616E-2</c:v>
                </c:pt>
                <c:pt idx="2">
                  <c:v>0.12105263157894737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0.9285714285714286</c:v>
                </c:pt>
                <c:pt idx="1">
                  <c:v>0.95238095238095233</c:v>
                </c:pt>
                <c:pt idx="2">
                  <c:v>0.81578947368421051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80302176"/>
        <c:axId val="280301616"/>
      </c:barChart>
      <c:valAx>
        <c:axId val="280301616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02176"/>
        <c:crosses val="autoZero"/>
        <c:crossBetween val="between"/>
      </c:valAx>
      <c:catAx>
        <c:axId val="28030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01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Two or three times a month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1.5625E-2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About once a month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7.6923076923076927E-2</c:v>
                </c:pt>
                <c:pt idx="1">
                  <c:v>0</c:v>
                </c:pt>
                <c:pt idx="2">
                  <c:v>2.0833333333333332E-2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About every other month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2.6041666666666668E-2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Once or twice a year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7.6923076923076927E-2</c:v>
                </c:pt>
                <c:pt idx="1">
                  <c:v>0.125</c:v>
                </c:pt>
                <c:pt idx="2">
                  <c:v>6.25E-2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0.84615384615384615</c:v>
                </c:pt>
                <c:pt idx="1">
                  <c:v>0.875</c:v>
                </c:pt>
                <c:pt idx="2">
                  <c:v>0.875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80759568"/>
        <c:axId val="280759008"/>
      </c:barChart>
      <c:valAx>
        <c:axId val="28075900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759568"/>
        <c:crosses val="autoZero"/>
        <c:crossBetween val="between"/>
      </c:valAx>
      <c:catAx>
        <c:axId val="28075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7590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1.0416666666666666E-2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0.16666666666666666</c:v>
                </c:pt>
                <c:pt idx="1">
                  <c:v>0</c:v>
                </c:pt>
                <c:pt idx="2">
                  <c:v>2.0833333333333332E-2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6.25E-2</c:v>
                </c:pt>
                <c:pt idx="2">
                  <c:v>8.3333333333333329E-2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0.375</c:v>
                </c:pt>
                <c:pt idx="1">
                  <c:v>0.33333333333333331</c:v>
                </c:pt>
                <c:pt idx="2">
                  <c:v>0.21875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0.45833333333333331</c:v>
                </c:pt>
                <c:pt idx="1">
                  <c:v>0.60416666666666663</c:v>
                </c:pt>
                <c:pt idx="2">
                  <c:v>0.66666666666666663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4767424"/>
        <c:axId val="274766864"/>
      </c:barChart>
      <c:valAx>
        <c:axId val="274766864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767424"/>
        <c:crosses val="autoZero"/>
        <c:crossBetween val="between"/>
      </c:valAx>
      <c:catAx>
        <c:axId val="27476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766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1.0471204188481676E-2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8.5106382978723402E-2</c:v>
                </c:pt>
                <c:pt idx="2">
                  <c:v>7.3298429319371722E-2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4.2553191489361701E-2</c:v>
                </c:pt>
                <c:pt idx="2">
                  <c:v>0.13612565445026178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0.33333333333333331</c:v>
                </c:pt>
                <c:pt idx="1">
                  <c:v>0.48936170212765956</c:v>
                </c:pt>
                <c:pt idx="2">
                  <c:v>0.32984293193717279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0.625</c:v>
                </c:pt>
                <c:pt idx="1">
                  <c:v>0.38297872340425532</c:v>
                </c:pt>
                <c:pt idx="2">
                  <c:v>0.45026178010471202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3934160"/>
        <c:axId val="273933600"/>
      </c:barChart>
      <c:valAx>
        <c:axId val="273933600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934160"/>
        <c:crosses val="autoZero"/>
        <c:crossBetween val="between"/>
      </c:valAx>
      <c:catAx>
        <c:axId val="27393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933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5.208333333333333E-3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1.5625E-2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3.6458333333333336E-2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0.125</c:v>
                </c:pt>
                <c:pt idx="1">
                  <c:v>0.3125</c:v>
                </c:pt>
                <c:pt idx="2">
                  <c:v>0.109375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0.875</c:v>
                </c:pt>
                <c:pt idx="1">
                  <c:v>0.6875</c:v>
                </c:pt>
                <c:pt idx="2">
                  <c:v>0.83333333333333337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5023552"/>
        <c:axId val="275022992"/>
      </c:barChart>
      <c:valAx>
        <c:axId val="275022992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023552"/>
        <c:crosses val="autoZero"/>
        <c:crossBetween val="between"/>
      </c:valAx>
      <c:catAx>
        <c:axId val="27502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022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2.6178010471204188E-2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4.2553191489361701E-2</c:v>
                </c:pt>
                <c:pt idx="2">
                  <c:v>4.1884816753926704E-2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0.20833333333333334</c:v>
                </c:pt>
                <c:pt idx="1">
                  <c:v>0.25531914893617019</c:v>
                </c:pt>
                <c:pt idx="2">
                  <c:v>0.13612565445026178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0.79166666666666663</c:v>
                </c:pt>
                <c:pt idx="1">
                  <c:v>0.7021276595744681</c:v>
                </c:pt>
                <c:pt idx="2">
                  <c:v>0.79581151832460728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5028592"/>
        <c:axId val="275028032"/>
      </c:barChart>
      <c:valAx>
        <c:axId val="275028032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028592"/>
        <c:crosses val="autoZero"/>
        <c:crossBetween val="between"/>
      </c:valAx>
      <c:catAx>
        <c:axId val="275028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028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1.0526315789473684E-2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</c:v>
                </c:pt>
                <c:pt idx="1">
                  <c:v>0.1276595744680851</c:v>
                </c:pt>
                <c:pt idx="2">
                  <c:v>7.8947368421052627E-2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0.41666666666666669</c:v>
                </c:pt>
                <c:pt idx="1">
                  <c:v>0.21276595744680851</c:v>
                </c:pt>
                <c:pt idx="2">
                  <c:v>6.8421052631578952E-2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0.58333333333333337</c:v>
                </c:pt>
                <c:pt idx="1">
                  <c:v>0.65957446808510634</c:v>
                </c:pt>
                <c:pt idx="2">
                  <c:v>0.84210526315789469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5403680"/>
        <c:axId val="275403120"/>
      </c:barChart>
      <c:valAx>
        <c:axId val="275403120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403680"/>
        <c:crosses val="autoZero"/>
        <c:crossBetween val="between"/>
      </c:valAx>
      <c:catAx>
        <c:axId val="27540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403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Sheet1!$A$6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0</c:v>
                </c:pt>
                <c:pt idx="1">
                  <c:v>4.1666666666666664E-2</c:v>
                </c:pt>
                <c:pt idx="2">
                  <c:v>4.2780748663101602E-2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</c:v>
                </c:pt>
                <c:pt idx="1">
                  <c:v>2.0833333333333332E-2</c:v>
                </c:pt>
                <c:pt idx="2">
                  <c:v>2.6737967914438502E-2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0</c:v>
                </c:pt>
                <c:pt idx="2">
                  <c:v>8.0213903743315509E-2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4.1666666666666664E-2</c:v>
                </c:pt>
                <c:pt idx="1">
                  <c:v>0.25</c:v>
                </c:pt>
                <c:pt idx="2">
                  <c:v>0.13903743315508021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Staff</c:v>
                </c:pt>
                <c:pt idx="1">
                  <c:v>Parents 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0.91666666666666663</c:v>
                </c:pt>
                <c:pt idx="1">
                  <c:v>0.6875</c:v>
                </c:pt>
                <c:pt idx="2">
                  <c:v>0.71122994652406413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5535040"/>
        <c:axId val="275534480"/>
      </c:barChart>
      <c:valAx>
        <c:axId val="275534480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35040"/>
        <c:crosses val="autoZero"/>
        <c:crossBetween val="between"/>
      </c:valAx>
      <c:catAx>
        <c:axId val="27553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34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871A7-B1C6-4916-9828-3EFF86A6AE13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708F3-B39B-4E2D-AD42-B55F76657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9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6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050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45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77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60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3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5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1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9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2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9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7EE1FA-FB53-4B17-9DAB-E35ABAF402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D220D-ED03-479F-8259-3EC9CFA32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29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RESPECT &amp; RESPONSIBILITY</a:t>
            </a:r>
            <a:br>
              <a:rPr lang="en-US" dirty="0" smtClean="0"/>
            </a:br>
            <a:r>
              <a:rPr lang="en-US" dirty="0" smtClean="0"/>
              <a:t>SCHOOL CULTURE SURVEY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Paradise knoll School</a:t>
            </a:r>
          </a:p>
          <a:p>
            <a:r>
              <a:rPr lang="en-US" dirty="0" smtClean="0"/>
              <a:t>2017-2018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55" y="307752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Adults at school treat others with respect.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429574"/>
              </p:ext>
            </p:extLst>
          </p:nvPr>
        </p:nvGraphicFramePr>
        <p:xfrm>
          <a:off x="838200" y="178102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40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136" y="229693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Teachers don’t allow students to treat each other disrespectfully.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635266"/>
              </p:ext>
            </p:extLst>
          </p:nvPr>
        </p:nvGraphicFramePr>
        <p:xfrm>
          <a:off x="838200" y="178102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04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274298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Teachers don’t allow students to treat them disrespectfully.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83858"/>
              </p:ext>
            </p:extLst>
          </p:nvPr>
        </p:nvGraphicFramePr>
        <p:xfrm>
          <a:off x="838200" y="1781020"/>
          <a:ext cx="10515600" cy="464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6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379" y="263148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People in the school are generally polite (say please, thank you, excuse me, hold the door).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572270"/>
              </p:ext>
            </p:extLst>
          </p:nvPr>
        </p:nvGraphicFramePr>
        <p:xfrm>
          <a:off x="838200" y="2152185"/>
          <a:ext cx="10515600" cy="432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42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438" y="263147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The school has clear rules against hurting other people physically (hitting, pushing, kicking, tripping) or threatening to hurt.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131665"/>
              </p:ext>
            </p:extLst>
          </p:nvPr>
        </p:nvGraphicFramePr>
        <p:xfrm>
          <a:off x="838200" y="2096430"/>
          <a:ext cx="10515600" cy="432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1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91134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The school has clear rules against hurting other people emotionally (name-calling, mean teasing, excluding, others, spreading rumors).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421361"/>
              </p:ext>
            </p:extLst>
          </p:nvPr>
        </p:nvGraphicFramePr>
        <p:xfrm>
          <a:off x="838200" y="2207941"/>
          <a:ext cx="10515600" cy="4270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4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892" y="274298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The school has effective disciplinary consequences for hurting people in any way (physically or emotionally).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586648"/>
              </p:ext>
            </p:extLst>
          </p:nvPr>
        </p:nvGraphicFramePr>
        <p:xfrm>
          <a:off x="827049" y="2059801"/>
          <a:ext cx="10515600" cy="458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20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765" y="430415"/>
            <a:ext cx="9404723" cy="1400530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/>
              <a:t>I feel respected at this school.</a:t>
            </a:r>
            <a:endParaRPr lang="en-US" sz="35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955704"/>
              </p:ext>
            </p:extLst>
          </p:nvPr>
        </p:nvGraphicFramePr>
        <p:xfrm>
          <a:off x="838200" y="178102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07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26" y="1575924"/>
            <a:ext cx="10515600" cy="2852737"/>
          </a:xfrm>
        </p:spPr>
        <p:txBody>
          <a:bodyPr anchor="ctr"/>
          <a:lstStyle/>
          <a:p>
            <a:pPr algn="ctr"/>
            <a:r>
              <a:rPr lang="en-US" dirty="0" smtClean="0"/>
              <a:t>RESPONSIBILITY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Helping or supporting others; standing up for their rights, taking positive action to solve a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614" y="408113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Students are willing to help other students, even if they are not friends.</a:t>
            </a:r>
            <a:endParaRPr lang="en-US" sz="35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860930"/>
              </p:ext>
            </p:extLst>
          </p:nvPr>
        </p:nvGraphicFramePr>
        <p:xfrm>
          <a:off x="838200" y="1853249"/>
          <a:ext cx="10515600" cy="448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0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55" y="898767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Total of Groups that Participated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839979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5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Students solve conflicts without insults or fighting. </a:t>
            </a:r>
            <a:endParaRPr lang="en-US" sz="35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282804"/>
              </p:ext>
            </p:extLst>
          </p:nvPr>
        </p:nvGraphicFramePr>
        <p:xfrm>
          <a:off x="838200" y="1781020"/>
          <a:ext cx="10515600" cy="461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9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69" y="296601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The school encourages students to perform kind actions.</a:t>
            </a:r>
            <a:endParaRPr lang="en-US" sz="35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618"/>
              </p:ext>
            </p:extLst>
          </p:nvPr>
        </p:nvGraphicFramePr>
        <p:xfrm>
          <a:off x="838200" y="178102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57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412596"/>
            <a:ext cx="9577039" cy="1489966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When I see or hear about a student being bullied or hurt in any way, I try to stop it or report it (to an adult or through an anonymous reporting system).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164009"/>
              </p:ext>
            </p:extLst>
          </p:nvPr>
        </p:nvGraphicFramePr>
        <p:xfrm>
          <a:off x="838200" y="2074128"/>
          <a:ext cx="10515600" cy="443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75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75" y="334538"/>
            <a:ext cx="9900424" cy="1489966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When I see a student being bullied or treated unkindly in any way, I try to comfort them, be their friend, give them advice, or help tell an adult.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054748"/>
              </p:ext>
            </p:extLst>
          </p:nvPr>
        </p:nvGraphicFramePr>
        <p:xfrm>
          <a:off x="838200" y="1906860"/>
          <a:ext cx="10515600" cy="458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722"/>
            <a:ext cx="9744307" cy="1683833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If a student reports bullying or any kind of hurtful behavior, a teacher or the school does something right away to try to stop it.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47083"/>
              </p:ext>
            </p:extLst>
          </p:nvPr>
        </p:nvGraphicFramePr>
        <p:xfrm>
          <a:off x="838200" y="1884555"/>
          <a:ext cx="10515600" cy="451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42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49" y="234177"/>
            <a:ext cx="9510131" cy="1489966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The school teaches students specific things they can do when they see someone bullying others.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883732"/>
              </p:ext>
            </p:extLst>
          </p:nvPr>
        </p:nvGraphicFramePr>
        <p:xfrm>
          <a:off x="827049" y="1892532"/>
          <a:ext cx="10515600" cy="461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0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06" y="211875"/>
            <a:ext cx="10036098" cy="1884554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When students do something hurtful, they are required to do something positive to make up for it (apologize or do something nice to or for the person).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765545"/>
              </p:ext>
            </p:extLst>
          </p:nvPr>
        </p:nvGraphicFramePr>
        <p:xfrm>
          <a:off x="838200" y="1918010"/>
          <a:ext cx="10515600" cy="458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79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723"/>
            <a:ext cx="9643946" cy="148996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Bullying is infrequent and students feel safe.</a:t>
            </a:r>
            <a:endParaRPr lang="en-US" sz="35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26889"/>
              </p:ext>
            </p:extLst>
          </p:nvPr>
        </p:nvGraphicFramePr>
        <p:xfrm>
          <a:off x="838200" y="1460810"/>
          <a:ext cx="10515600" cy="467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75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02527"/>
            <a:ext cx="10397428" cy="480617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/>
              <a:t>Students were asked to answer all of the following questions. Staff and parents could answer only those items that applied to them.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723"/>
            <a:ext cx="9632795" cy="1489966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How often have you been physically hurt (hit, pushed, etc.) or threatened by other students at school?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086889"/>
              </p:ext>
            </p:extLst>
          </p:nvPr>
        </p:nvGraphicFramePr>
        <p:xfrm>
          <a:off x="838200" y="1929160"/>
          <a:ext cx="10515600" cy="447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71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131" y="2148055"/>
            <a:ext cx="8825657" cy="1915647"/>
          </a:xfrm>
        </p:spPr>
        <p:txBody>
          <a:bodyPr anchor="ctr"/>
          <a:lstStyle/>
          <a:p>
            <a:pPr algn="ctr"/>
            <a:r>
              <a:rPr lang="en-US" b="1" dirty="0" smtClean="0"/>
              <a:t>RESPECT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945" y="4063702"/>
            <a:ext cx="8825658" cy="860400"/>
          </a:xfrm>
        </p:spPr>
        <p:txBody>
          <a:bodyPr/>
          <a:lstStyle/>
          <a:p>
            <a:pPr algn="ctr"/>
            <a:r>
              <a:rPr lang="en-US" dirty="0" smtClean="0"/>
              <a:t>Honoring the rights, dignity &amp; worth of every person: courtesy; not hurting others physically or emotionally.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723"/>
            <a:ext cx="9777761" cy="1489966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How often have you been emotionally hurt (called names, excluded, the victim or rumors, etc.) by other students at school?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700308"/>
              </p:ext>
            </p:extLst>
          </p:nvPr>
        </p:nvGraphicFramePr>
        <p:xfrm>
          <a:off x="838200" y="2062976"/>
          <a:ext cx="10515600" cy="436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1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723"/>
            <a:ext cx="9889273" cy="1489966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How often have you seen students physically hurting or threatening others at school?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153367"/>
              </p:ext>
            </p:extLst>
          </p:nvPr>
        </p:nvGraphicFramePr>
        <p:xfrm>
          <a:off x="838200" y="1605776"/>
          <a:ext cx="10515600" cy="485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9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95" y="178421"/>
            <a:ext cx="10515600" cy="148996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How often have you seen students emotionally hurting others at school?</a:t>
            </a:r>
            <a:endParaRPr lang="en-US" sz="35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429833"/>
              </p:ext>
            </p:extLst>
          </p:nvPr>
        </p:nvGraphicFramePr>
        <p:xfrm>
          <a:off x="838200" y="1550020"/>
          <a:ext cx="10515600" cy="458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71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723"/>
            <a:ext cx="9656298" cy="1489966"/>
          </a:xfrm>
        </p:spPr>
        <p:txBody>
          <a:bodyPr>
            <a:noAutofit/>
          </a:bodyPr>
          <a:lstStyle/>
          <a:p>
            <a:pPr algn="ctr"/>
            <a:r>
              <a:rPr lang="en-US" sz="3400" dirty="0"/>
              <a:t>How often have you been put down or disrespected in some way by a teacher or other adult in the school?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227004"/>
              </p:ext>
            </p:extLst>
          </p:nvPr>
        </p:nvGraphicFramePr>
        <p:xfrm>
          <a:off x="838200" y="2096428"/>
          <a:ext cx="10515600" cy="4360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15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723"/>
            <a:ext cx="9782908" cy="1489966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How often have you intentionally hurt another student, either physically, or emotionally, at school?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234322"/>
              </p:ext>
            </p:extLst>
          </p:nvPr>
        </p:nvGraphicFramePr>
        <p:xfrm>
          <a:off x="838200" y="1873405"/>
          <a:ext cx="10515600" cy="456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95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44" y="278782"/>
            <a:ext cx="10515600" cy="1489966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How often have you been the victim of cyberbullying (mean behavior on Facebook, texting, email, etc.)?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825771"/>
              </p:ext>
            </p:extLst>
          </p:nvPr>
        </p:nvGraphicFramePr>
        <p:xfrm>
          <a:off x="838200" y="2025748"/>
          <a:ext cx="10515600" cy="441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58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Students treat other students with respect, regardless of differences.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951289"/>
              </p:ext>
            </p:extLst>
          </p:nvPr>
        </p:nvGraphicFramePr>
        <p:xfrm>
          <a:off x="1103313" y="2052637"/>
          <a:ext cx="8947150" cy="448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04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Students treat teachers with respect.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553699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39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Students treat other adults at school with respect.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665436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7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Students respect others’ property.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212619"/>
              </p:ext>
            </p:extLst>
          </p:nvPr>
        </p:nvGraphicFramePr>
        <p:xfrm>
          <a:off x="1103313" y="1672683"/>
          <a:ext cx="9546102" cy="457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71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Teachers treat students with respect.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826241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05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9" y="330055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Other adults at school treat students with respect.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233498"/>
              </p:ext>
            </p:extLst>
          </p:nvPr>
        </p:nvGraphicFramePr>
        <p:xfrm>
          <a:off x="838200" y="1781020"/>
          <a:ext cx="10515600" cy="464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66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1172</TotalTime>
  <Words>560</Words>
  <Application>Microsoft Office PowerPoint</Application>
  <PresentationFormat>Widescreen</PresentationFormat>
  <Paragraphs>39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Wingdings 3</vt:lpstr>
      <vt:lpstr>Ion</vt:lpstr>
      <vt:lpstr>RESPECT &amp; RESPONSIBILITY SCHOOL CULTURE SURVEY </vt:lpstr>
      <vt:lpstr>Total of Groups that Participated</vt:lpstr>
      <vt:lpstr>RESPECT</vt:lpstr>
      <vt:lpstr>Students treat other students with respect, regardless of differences.</vt:lpstr>
      <vt:lpstr>Students treat teachers with respect.</vt:lpstr>
      <vt:lpstr>Students treat other adults at school with respect.</vt:lpstr>
      <vt:lpstr>Students respect others’ property.</vt:lpstr>
      <vt:lpstr>Teachers treat students with respect.</vt:lpstr>
      <vt:lpstr>Other adults at school treat students with respect. </vt:lpstr>
      <vt:lpstr>Adults at school treat others with respect.</vt:lpstr>
      <vt:lpstr>Teachers don’t allow students to treat each other disrespectfully.</vt:lpstr>
      <vt:lpstr>Teachers don’t allow students to treat them disrespectfully.</vt:lpstr>
      <vt:lpstr>People in the school are generally polite (say please, thank you, excuse me, hold the door).</vt:lpstr>
      <vt:lpstr>The school has clear rules against hurting other people physically (hitting, pushing, kicking, tripping) or threatening to hurt.</vt:lpstr>
      <vt:lpstr>The school has clear rules against hurting other people emotionally (name-calling, mean teasing, excluding, others, spreading rumors).</vt:lpstr>
      <vt:lpstr>The school has effective disciplinary consequences for hurting people in any way (physically or emotionally).</vt:lpstr>
      <vt:lpstr>I feel respected at this school.</vt:lpstr>
      <vt:lpstr>RESPONSIBILITY</vt:lpstr>
      <vt:lpstr>Students are willing to help other students, even if they are not friends.</vt:lpstr>
      <vt:lpstr>Students solve conflicts without insults or fighting. </vt:lpstr>
      <vt:lpstr>The school encourages students to perform kind actions.</vt:lpstr>
      <vt:lpstr>When I see or hear about a student being bullied or hurt in any way, I try to stop it or report it (to an adult or through an anonymous reporting system).</vt:lpstr>
      <vt:lpstr>When I see a student being bullied or treated unkindly in any way, I try to comfort them, be their friend, give them advice, or help tell an adult.</vt:lpstr>
      <vt:lpstr>If a student reports bullying or any kind of hurtful behavior, a teacher or the school does something right away to try to stop it.</vt:lpstr>
      <vt:lpstr>The school teaches students specific things they can do when they see someone bullying others.</vt:lpstr>
      <vt:lpstr>When students do something hurtful, they are required to do something positive to make up for it (apologize or do something nice to or for the person). </vt:lpstr>
      <vt:lpstr>Bullying is infrequent and students feel safe.</vt:lpstr>
      <vt:lpstr>Students were asked to answer all of the following questions. Staff and parents could answer only those items that applied to them. </vt:lpstr>
      <vt:lpstr>How often have you been physically hurt (hit, pushed, etc.) or threatened by other students at school?</vt:lpstr>
      <vt:lpstr>How often have you been emotionally hurt (called names, excluded, the victim or rumors, etc.) by other students at school?</vt:lpstr>
      <vt:lpstr>How often have you seen students physically hurting or threatening others at school?</vt:lpstr>
      <vt:lpstr>How often have you seen students emotionally hurting others at school?</vt:lpstr>
      <vt:lpstr>How often have you been put down or disrespected in some way by a teacher or other adult in the school?</vt:lpstr>
      <vt:lpstr>How often have you intentionally hurt another student, either physically, or emotionally, at school?</vt:lpstr>
      <vt:lpstr>How often have you been the victim of cyberbullying (mean behavior on Facebook, texting, email, etc.)?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 &amp; RESPONSIBILITY SCHOOL CULTURE SURVEY</dc:title>
  <dc:creator>Administrator</dc:creator>
  <cp:lastModifiedBy>Administrator</cp:lastModifiedBy>
  <cp:revision>48</cp:revision>
  <cp:lastPrinted>2018-01-15T15:18:47Z</cp:lastPrinted>
  <dcterms:created xsi:type="dcterms:W3CDTF">2017-12-06T15:08:00Z</dcterms:created>
  <dcterms:modified xsi:type="dcterms:W3CDTF">2018-09-10T17:55:46Z</dcterms:modified>
</cp:coreProperties>
</file>